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embeddedFontLst>
    <p:embeddedFont>
      <p:font typeface="Source Sans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iZ4ndINz6jiWI2LE0Xv04mDuCr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11DBBAE-D383-4823-B809-A47244151F38}">
  <a:tblStyle styleId="{511DBBAE-D383-4823-B809-A47244151F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regular.fntdata"/><Relationship Id="rId11" Type="http://schemas.openxmlformats.org/officeDocument/2006/relationships/slide" Target="slides/slide6.xml"/><Relationship Id="rId22" Type="http://schemas.openxmlformats.org/officeDocument/2006/relationships/font" Target="fonts/SourceSansPro-italic.fntdata"/><Relationship Id="rId10" Type="http://schemas.openxmlformats.org/officeDocument/2006/relationships/slide" Target="slides/slide5.xml"/><Relationship Id="rId21" Type="http://schemas.openxmlformats.org/officeDocument/2006/relationships/font" Target="fonts/SourceSansPro-bold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SourceSansPr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6368c7d7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06368c7d7d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6368c7d7d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6368c7d7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14"/>
          <p:cNvSpPr txBox="1"/>
          <p:nvPr>
            <p:ph idx="1" type="subTitle"/>
          </p:nvPr>
        </p:nvSpPr>
        <p:spPr>
          <a:xfrm>
            <a:off x="1100051" y="4645152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cxnSp>
        <p:nvCxnSpPr>
          <p:cNvPr id="12" name="Google Shape;12;p14"/>
          <p:cNvCxnSpPr/>
          <p:nvPr/>
        </p:nvCxnSpPr>
        <p:spPr>
          <a:xfrm>
            <a:off x="1207658" y="4474741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" type="body"/>
          </p:nvPr>
        </p:nvSpPr>
        <p:spPr>
          <a:xfrm rot="5400000">
            <a:off x="4246034" y="-1040553"/>
            <a:ext cx="3760891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23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2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24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4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4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5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5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6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6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16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4" name="Google Shape;24;p16"/>
          <p:cNvCxnSpPr/>
          <p:nvPr/>
        </p:nvCxnSpPr>
        <p:spPr>
          <a:xfrm flipH="1" rot="10800000">
            <a:off x="334270" y="817510"/>
            <a:ext cx="11353094" cy="16078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/>
          <p:nvPr>
            <p:ph idx="1" type="body"/>
          </p:nvPr>
        </p:nvSpPr>
        <p:spPr>
          <a:xfrm>
            <a:off x="1097280" y="2120900"/>
            <a:ext cx="4639736" cy="37481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2" type="body"/>
          </p:nvPr>
        </p:nvSpPr>
        <p:spPr>
          <a:xfrm>
            <a:off x="6515944" y="2120900"/>
            <a:ext cx="4639736" cy="37481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17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" name="Google Shape;30;p17"/>
          <p:cNvCxnSpPr/>
          <p:nvPr/>
        </p:nvCxnSpPr>
        <p:spPr>
          <a:xfrm flipH="1" rot="10800000">
            <a:off x="334270" y="817510"/>
            <a:ext cx="11353094" cy="16078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8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18"/>
          <p:cNvCxnSpPr/>
          <p:nvPr/>
        </p:nvCxnSpPr>
        <p:spPr>
          <a:xfrm flipH="1" rot="10800000">
            <a:off x="334270" y="817510"/>
            <a:ext cx="11353094" cy="16078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9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Arial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1097280" y="466344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cxnSp>
        <p:nvCxnSpPr>
          <p:cNvPr id="40" name="Google Shape;40;p19"/>
          <p:cNvCxnSpPr/>
          <p:nvPr/>
        </p:nvCxnSpPr>
        <p:spPr>
          <a:xfrm>
            <a:off x="1207658" y="4485132"/>
            <a:ext cx="9875520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19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9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9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1097280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0"/>
          <p:cNvSpPr txBox="1"/>
          <p:nvPr>
            <p:ph idx="2" type="body"/>
          </p:nvPr>
        </p:nvSpPr>
        <p:spPr>
          <a:xfrm>
            <a:off x="1097280" y="2958274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3" type="body"/>
          </p:nvPr>
        </p:nvSpPr>
        <p:spPr>
          <a:xfrm>
            <a:off x="6515944" y="2057400"/>
            <a:ext cx="4639736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0"/>
          <p:cNvSpPr txBox="1"/>
          <p:nvPr>
            <p:ph idx="4" type="body"/>
          </p:nvPr>
        </p:nvSpPr>
        <p:spPr>
          <a:xfrm>
            <a:off x="6515944" y="2958273"/>
            <a:ext cx="4639736" cy="29108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p20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20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20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53" name="Google Shape;53;p20"/>
          <p:cNvCxnSpPr/>
          <p:nvPr/>
        </p:nvCxnSpPr>
        <p:spPr>
          <a:xfrm flipH="1" rot="10800000">
            <a:off x="334270" y="817510"/>
            <a:ext cx="11353094" cy="16078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1"/>
          <p:cNvSpPr txBox="1"/>
          <p:nvPr>
            <p:ph type="title"/>
          </p:nvPr>
        </p:nvSpPr>
        <p:spPr>
          <a:xfrm>
            <a:off x="643466" y="786383"/>
            <a:ext cx="3517567" cy="20939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" type="body"/>
          </p:nvPr>
        </p:nvSpPr>
        <p:spPr>
          <a:xfrm>
            <a:off x="5458984" y="812799"/>
            <a:ext cx="5928344" cy="5294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8" name="Google Shape;58;p21"/>
          <p:cNvSpPr txBox="1"/>
          <p:nvPr>
            <p:ph idx="2" type="body"/>
          </p:nvPr>
        </p:nvSpPr>
        <p:spPr>
          <a:xfrm>
            <a:off x="643465" y="3043050"/>
            <a:ext cx="3517567" cy="30645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9" name="Google Shape;59;p21"/>
          <p:cNvSpPr txBox="1"/>
          <p:nvPr>
            <p:ph idx="10" type="dt"/>
          </p:nvPr>
        </p:nvSpPr>
        <p:spPr>
          <a:xfrm>
            <a:off x="643464" y="6446520"/>
            <a:ext cx="3517568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21"/>
          <p:cNvSpPr txBox="1"/>
          <p:nvPr>
            <p:ph idx="11" type="ftr"/>
          </p:nvPr>
        </p:nvSpPr>
        <p:spPr>
          <a:xfrm>
            <a:off x="5458983" y="6446520"/>
            <a:ext cx="53340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2"/>
          <p:cNvSpPr/>
          <p:nvPr>
            <p:ph idx="2" type="pic"/>
          </p:nvPr>
        </p:nvSpPr>
        <p:spPr>
          <a:xfrm>
            <a:off x="15" y="0"/>
            <a:ext cx="12191985" cy="457835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65" name="Google Shape;65;p22"/>
          <p:cNvSpPr txBox="1"/>
          <p:nvPr>
            <p:ph type="title"/>
          </p:nvPr>
        </p:nvSpPr>
        <p:spPr>
          <a:xfrm>
            <a:off x="1097279" y="4799362"/>
            <a:ext cx="10113645" cy="74368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" type="body"/>
          </p:nvPr>
        </p:nvSpPr>
        <p:spPr>
          <a:xfrm>
            <a:off x="1097279" y="5715000"/>
            <a:ext cx="10113264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22"/>
          <p:cNvSpPr txBox="1"/>
          <p:nvPr>
            <p:ph idx="10" type="dt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2"/>
          <p:cNvSpPr txBox="1"/>
          <p:nvPr>
            <p:ph idx="11" type="ftr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22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700"/>
              <a:buFont typeface="Arial"/>
              <a:buNone/>
              <a:defRPr b="0" i="0" sz="4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3"/>
          <p:cNvSpPr txBox="1"/>
          <p:nvPr>
            <p:ph idx="1" type="body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925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Calibri"/>
              <a:buChar char=" "/>
              <a:defRPr b="0" i="0" sz="1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700"/>
              <a:buFont typeface="Calibri"/>
              <a:buChar char="◦"/>
              <a:defRPr b="0" i="0" sz="17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Calibri"/>
              <a:buChar char="◦"/>
              <a:defRPr b="0" i="0" sz="13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3"/>
          <p:cNvSpPr txBox="1"/>
          <p:nvPr>
            <p:ph idx="12" type="sldNum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 txBox="1"/>
          <p:nvPr>
            <p:ph type="ctrTitle"/>
          </p:nvPr>
        </p:nvSpPr>
        <p:spPr>
          <a:xfrm>
            <a:off x="4829750" y="639097"/>
            <a:ext cx="6983807" cy="36860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Arial"/>
              <a:buNone/>
            </a:pPr>
            <a:r>
              <a:rPr lang="en-US" sz="4400">
                <a:latin typeface="Arial"/>
                <a:ea typeface="Arial"/>
                <a:cs typeface="Arial"/>
                <a:sym typeface="Arial"/>
              </a:rPr>
              <a:t>Predicting Carbon Stored </a:t>
            </a:r>
            <a:br>
              <a:rPr lang="en-US" sz="4400">
                <a:latin typeface="Arial"/>
                <a:ea typeface="Arial"/>
                <a:cs typeface="Arial"/>
                <a:sym typeface="Arial"/>
              </a:rPr>
            </a:br>
            <a:r>
              <a:rPr lang="en-US" sz="4400">
                <a:latin typeface="Arial"/>
                <a:ea typeface="Arial"/>
                <a:cs typeface="Arial"/>
                <a:sym typeface="Arial"/>
              </a:rPr>
              <a:t>(Biomass) in Forest Trees</a:t>
            </a:r>
            <a:endParaRPr/>
          </a:p>
        </p:txBody>
      </p:sp>
      <p:sp>
        <p:nvSpPr>
          <p:cNvPr id="89" name="Google Shape;89;p1"/>
          <p:cNvSpPr txBox="1"/>
          <p:nvPr>
            <p:ph idx="1" type="subTitle"/>
          </p:nvPr>
        </p:nvSpPr>
        <p:spPr>
          <a:xfrm>
            <a:off x="4909531" y="4672739"/>
            <a:ext cx="6649570" cy="1021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86021"/>
              <a:buFont typeface="Arial"/>
              <a:buNone/>
            </a:pPr>
            <a:r>
              <a:rPr b="0" i="0" lang="en-US" sz="2400" u="none" cap="none" strike="noStrike">
                <a:latin typeface="Arial"/>
                <a:ea typeface="Arial"/>
                <a:cs typeface="Arial"/>
                <a:sym typeface="Arial"/>
              </a:rPr>
              <a:t>For accurate quantification of how much carbon forest stores is essential for the successful functioning of carbon credits market.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1"/>
          <p:cNvCxnSpPr/>
          <p:nvPr/>
        </p:nvCxnSpPr>
        <p:spPr>
          <a:xfrm>
            <a:off x="5427754" y="4498925"/>
            <a:ext cx="5636107" cy="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Picture 5" id="91" name="Google Shape;91;p1"/>
          <p:cNvPicPr preferRelativeResize="0"/>
          <p:nvPr/>
        </p:nvPicPr>
        <p:blipFill rotWithShape="1">
          <a:blip r:embed="rId3">
            <a:alphaModFix/>
          </a:blip>
          <a:srcRect b="0" l="1572" r="8603" t="0"/>
          <a:stretch/>
        </p:blipFill>
        <p:spPr>
          <a:xfrm>
            <a:off x="0" y="0"/>
            <a:ext cx="46568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Phase 2 Matching Results</a:t>
            </a:r>
            <a:endParaRPr/>
          </a:p>
        </p:txBody>
      </p:sp>
      <p:pic>
        <p:nvPicPr>
          <p:cNvPr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700" y="1011000"/>
            <a:ext cx="9493298" cy="5476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9"/>
          <p:cNvGrpSpPr/>
          <p:nvPr/>
        </p:nvGrpSpPr>
        <p:grpSpPr>
          <a:xfrm>
            <a:off x="334275" y="1218125"/>
            <a:ext cx="4463701" cy="2068149"/>
            <a:chOff x="7580000" y="4183725"/>
            <a:chExt cx="4463701" cy="2068149"/>
          </a:xfrm>
        </p:grpSpPr>
        <p:pic>
          <p:nvPicPr>
            <p:cNvPr id="204" name="Google Shape;204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80000" y="4967924"/>
              <a:ext cx="4463701" cy="128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9"/>
            <p:cNvSpPr txBox="1"/>
            <p:nvPr/>
          </p:nvSpPr>
          <p:spPr>
            <a:xfrm>
              <a:off x="7580000" y="4183725"/>
              <a:ext cx="3295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/>
                <a:t>Correlation: </a:t>
              </a:r>
              <a:endParaRPr b="1" sz="1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/>
                <a:t>AGB ~ Area (0.64)</a:t>
              </a:r>
              <a:endParaRPr b="1" sz="1900"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9601200" y="5113650"/>
              <a:ext cx="963900" cy="7695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0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Modeling Results</a:t>
            </a:r>
            <a:endParaRPr/>
          </a:p>
        </p:txBody>
      </p:sp>
      <p:graphicFrame>
        <p:nvGraphicFramePr>
          <p:cNvPr id="212" name="Google Shape;212;p10"/>
          <p:cNvGraphicFramePr/>
          <p:nvPr/>
        </p:nvGraphicFramePr>
        <p:xfrm>
          <a:off x="394000" y="2206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{511DBBAE-D383-4823-B809-A47244151F38}</a:tableStyleId>
              </a:tblPr>
              <a:tblGrid>
                <a:gridCol w="7847125"/>
                <a:gridCol w="2127125"/>
                <a:gridCol w="1179750"/>
              </a:tblGrid>
              <a:tr h="538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Model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Performance</a:t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(R Squared)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Error</a:t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(RMSE)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Random Forest (log AGB ~ area + height)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0.879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0.421</a:t>
                      </a:r>
                      <a:endParaRPr sz="1800"/>
                    </a:p>
                  </a:txBody>
                  <a:tcPr marT="63500" marB="63500" marR="63500" marL="63500"/>
                </a:tc>
              </a:tr>
              <a:tr h="53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Polynomial Linear Regression (log AGB ~ area(4) + height)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0.867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0.444</a:t>
                      </a:r>
                      <a:endParaRPr sz="1800"/>
                    </a:p>
                  </a:txBody>
                  <a:tcPr marT="63500" marB="63500" marR="63500" marL="63500"/>
                </a:tc>
              </a:tr>
              <a:tr h="53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Linear Regression (log AGB ~ area + height)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0.502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0.859</a:t>
                      </a:r>
                      <a:endParaRPr sz="1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6368c7d7d_0_17"/>
          <p:cNvSpPr txBox="1"/>
          <p:nvPr>
            <p:ph type="title"/>
          </p:nvPr>
        </p:nvSpPr>
        <p:spPr>
          <a:xfrm>
            <a:off x="334270" y="46037"/>
            <a:ext cx="100584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Other Experimental Results</a:t>
            </a:r>
            <a:endParaRPr/>
          </a:p>
        </p:txBody>
      </p:sp>
      <p:graphicFrame>
        <p:nvGraphicFramePr>
          <p:cNvPr id="218" name="Google Shape;218;g106368c7d7d_0_17"/>
          <p:cNvGraphicFramePr/>
          <p:nvPr/>
        </p:nvGraphicFramePr>
        <p:xfrm>
          <a:off x="394000" y="2263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{511DBBAE-D383-4823-B809-A47244151F38}</a:tableStyleId>
              </a:tblPr>
              <a:tblGrid>
                <a:gridCol w="7847125"/>
                <a:gridCol w="2127125"/>
                <a:gridCol w="11797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Model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Performance</a:t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(R Squared)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Error</a:t>
                      </a:r>
                      <a:endParaRPr b="1" sz="18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(RMSE)</a:t>
                      </a:r>
                      <a:endParaRPr b="1" sz="1800"/>
                    </a:p>
                  </a:txBody>
                  <a:tcPr marT="63500" marB="63500" marR="63500" marL="63500">
                    <a:solidFill>
                      <a:srgbClr val="CFE2F3"/>
                    </a:solidFill>
                  </a:tcPr>
                </a:tc>
              </a:tr>
              <a:tr h="82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XGBoost (log AGB ~ area + height)</a:t>
                      </a:r>
                      <a:endParaRPr sz="18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0.995</a:t>
                      </a:r>
                      <a:endParaRPr sz="18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6.177</a:t>
                      </a:r>
                      <a:endParaRPr sz="1800"/>
                    </a:p>
                  </a:txBody>
                  <a:tcPr marT="63500" marB="63500" marR="63500" marL="63500"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Random Forest (log AGB ~ area + height + RGB values)</a:t>
                      </a:r>
                      <a:endParaRPr sz="1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0.895</a:t>
                      </a:r>
                      <a:endParaRPr sz="1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0.395</a:t>
                      </a:r>
                      <a:endParaRPr sz="1800"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Polynomial Linear Regression (log AGB ~ area(5) + height)</a:t>
                      </a:r>
                      <a:endParaRPr sz="18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0.867</a:t>
                      </a:r>
                      <a:endParaRPr sz="18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0.444</a:t>
                      </a:r>
                      <a:endParaRPr sz="1800"/>
                    </a:p>
                  </a:txBody>
                  <a:tcPr marT="63500" marB="63500" marR="63500" marL="63500"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38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Linear Regression (log AGB ~ area + height)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0.502</a:t>
                      </a:r>
                      <a:endParaRPr sz="18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0.859</a:t>
                      </a:r>
                      <a:endParaRPr sz="18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Closing Thoughts</a:t>
            </a:r>
            <a:endParaRPr/>
          </a:p>
        </p:txBody>
      </p:sp>
      <p:pic>
        <p:nvPicPr>
          <p:cNvPr descr="Picture 4" id="224" name="Google Shape;2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93" y="1556084"/>
            <a:ext cx="4979318" cy="425650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1"/>
          <p:cNvSpPr txBox="1"/>
          <p:nvPr/>
        </p:nvSpPr>
        <p:spPr>
          <a:xfrm>
            <a:off x="5807242" y="1823777"/>
            <a:ext cx="60960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Enrich dataset with satellite-based reflections including spectral band information to enable scaling.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 of the world is out of reach for ground survey due to cost and other factors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Further refine modeling approach with enriched data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we validate validate an approach from aerial data only?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deployable model that can scale to other regions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2"/>
          <p:cNvSpPr txBox="1"/>
          <p:nvPr>
            <p:ph type="title"/>
          </p:nvPr>
        </p:nvSpPr>
        <p:spPr>
          <a:xfrm>
            <a:off x="4248543" y="2580689"/>
            <a:ext cx="3050614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rPr lang="en-US" sz="3600"/>
              <a:t>Q&amp;A  Feedback </a:t>
            </a:r>
            <a:endParaRPr/>
          </a:p>
        </p:txBody>
      </p:sp>
      <p:sp>
        <p:nvSpPr>
          <p:cNvPr id="231" name="Google Shape;231;p12"/>
          <p:cNvSpPr txBox="1"/>
          <p:nvPr/>
        </p:nvSpPr>
        <p:spPr>
          <a:xfrm>
            <a:off x="267427" y="96837"/>
            <a:ext cx="3050614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7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rPr i="0" lang="en-US" sz="3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294076" y="299155"/>
            <a:ext cx="11293404" cy="396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Team: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2"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4147" y="1164463"/>
            <a:ext cx="2438401" cy="24384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448" y="1164463"/>
            <a:ext cx="2438401" cy="243840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/>
        </p:nvSpPr>
        <p:spPr>
          <a:xfrm>
            <a:off x="1249895" y="3729508"/>
            <a:ext cx="1183963" cy="370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Paul Hicks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8350446" y="3711264"/>
            <a:ext cx="1311100" cy="370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Jay Hombal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5198571" y="3670956"/>
            <a:ext cx="1946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ource Sans Pro"/>
              <a:buNone/>
            </a:pPr>
            <a:r>
              <a:rPr b="0" i="0" lang="en-US" sz="1800" u="none" cap="none" strike="noStrike">
                <a:solidFill>
                  <a:srgbClr val="0C0C0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Francisco Estrada</a:t>
            </a:r>
            <a:endParaRPr b="0" i="0" sz="1400" u="none" cap="none" strike="noStrike">
              <a:solidFill>
                <a:srgbClr val="0C0C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1" id="102" name="Google Shape;102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15953" y="1164463"/>
            <a:ext cx="2438401" cy="2506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466405" y="1356258"/>
            <a:ext cx="9926265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Motivation for the capstone project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and challenges in computing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bove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round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iomass</a:t>
            </a: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(AGB)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stored in forest Trees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Data-Preprocessing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Matching Algorithm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Modeling Results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Closing Thoughts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Feedback Q &amp; A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"/>
          <p:cNvSpPr txBox="1"/>
          <p:nvPr>
            <p:ph type="title"/>
          </p:nvPr>
        </p:nvSpPr>
        <p:spPr>
          <a:xfrm>
            <a:off x="392750" y="-381300"/>
            <a:ext cx="117993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00000"/>
              <a:buFont typeface="Arial"/>
              <a:buNone/>
            </a:pPr>
            <a:r>
              <a:rPr b="1" lang="en-US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Motivation: Accurate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quantification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b="1" lang="en-US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carbon captured 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by trees in the forests across the world is essential to the success of the </a:t>
            </a:r>
            <a:r>
              <a:rPr b="1" lang="en-US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Carbon Credit Market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484815" y="1356258"/>
            <a:ext cx="4412441" cy="4524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Paris Climate Agreement 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legally binding treaty signed by 197 countries to limit climate change.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Renewable sources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energy (zero carbon), 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Carbon Capture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&amp; Storage (CCS) and 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Carbon Credits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are some of the options to address climate change.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⮚"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Carbon Credits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allow individuals, organizations/companies, and Nations to invest in environmental projects worldwide such as smart cities geo_design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0" id="115" name="Google Shape;11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3172" y="3384989"/>
            <a:ext cx="2687113" cy="17881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116" name="Google Shape;11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0284" y="3084490"/>
            <a:ext cx="3059292" cy="20973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2" id="117" name="Google Shape;11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33172" y="1671785"/>
            <a:ext cx="3059292" cy="1713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3" id="118" name="Google Shape;11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292464" y="1671785"/>
            <a:ext cx="2687113" cy="171320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/>
          <p:nvPr/>
        </p:nvSpPr>
        <p:spPr>
          <a:xfrm>
            <a:off x="4314250" y="5314566"/>
            <a:ext cx="77576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Global warming is an existing threat to Humanity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334270" y="46037"/>
            <a:ext cx="1137496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Arial"/>
              <a:buNone/>
            </a:pPr>
            <a:r>
              <a:rPr lang="en-US"/>
              <a:t>Datasets: To Accurately Predict the </a:t>
            </a:r>
            <a:r>
              <a:rPr lang="en-US">
                <a:solidFill>
                  <a:schemeClr val="accent3"/>
                </a:solidFill>
              </a:rPr>
              <a:t>Above Ground Biomass (AGB)</a:t>
            </a:r>
            <a:r>
              <a:rPr lang="en-US"/>
              <a:t>, we need </a:t>
            </a:r>
            <a:r>
              <a:rPr lang="en-US">
                <a:solidFill>
                  <a:schemeClr val="accent3"/>
                </a:solidFill>
              </a:rPr>
              <a:t>match</a:t>
            </a:r>
            <a:r>
              <a:rPr lang="en-US"/>
              <a:t> trees from two different datasets for the SCBI forest site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334270" y="971723"/>
            <a:ext cx="10821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AGB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“the aboveground standing dry mass of the live or dead trees or shrubs"</a:t>
            </a:r>
            <a:endParaRPr/>
          </a:p>
        </p:txBody>
      </p:sp>
      <p:pic>
        <p:nvPicPr>
          <p:cNvPr descr="A tree with a measuring tape&#10;&#10;Description automatically generated with low confidence"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1626" t="0"/>
          <a:stretch/>
        </p:blipFill>
        <p:spPr>
          <a:xfrm>
            <a:off x="1528175" y="1845832"/>
            <a:ext cx="2073423" cy="168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 txBox="1"/>
          <p:nvPr/>
        </p:nvSpPr>
        <p:spPr>
          <a:xfrm>
            <a:off x="1647354" y="1322287"/>
            <a:ext cx="1835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Ground Dataset</a:t>
            </a:r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7868614" y="1380742"/>
            <a:ext cx="18350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Aerial Dataset</a:t>
            </a:r>
            <a:endParaRPr/>
          </a:p>
        </p:txBody>
      </p:sp>
      <p:pic>
        <p:nvPicPr>
          <p:cNvPr descr="Picture 12" id="129" name="Google Shape;12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0386" y="1691619"/>
            <a:ext cx="2343151" cy="1952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5"/>
          <p:cNvCxnSpPr/>
          <p:nvPr/>
        </p:nvCxnSpPr>
        <p:spPr>
          <a:xfrm>
            <a:off x="5740121" y="1380742"/>
            <a:ext cx="0" cy="493237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p5"/>
          <p:cNvSpPr txBox="1"/>
          <p:nvPr/>
        </p:nvSpPr>
        <p:spPr>
          <a:xfrm>
            <a:off x="593125" y="3644250"/>
            <a:ext cx="5147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sampled from select forest plots, SCBI dataset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Ground level data includes TreeIds, stem-diameter (dbh) and geo-coordinates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</a:rPr>
              <a:t>dbh is used to calculate AGB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measurements are more accurate.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Contains data for smaller trees (&lt;20m </a:t>
            </a:r>
            <a:r>
              <a:rPr lang="en-US" sz="1600">
                <a:solidFill>
                  <a:schemeClr val="dk1"/>
                </a:solidFill>
              </a:rPr>
              <a:t>height)</a:t>
            </a:r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6487300" y="3823125"/>
            <a:ext cx="5147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Lidar (aerial)  </a:t>
            </a:r>
            <a:r>
              <a:rPr lang="en-US" sz="1600">
                <a:solidFill>
                  <a:schemeClr val="dk1"/>
                </a:solidFill>
              </a:rPr>
              <a:t>d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ataset from large forest area, contains measurements for tree crown area, height, geo-coordinates for the tree bounding box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Lidar (aerial)  is likely to miss small trees covered by taller trees with larger crowns </a:t>
            </a:r>
            <a:endParaRPr/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Dataset does contain a unique TreeId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 txBox="1"/>
          <p:nvPr/>
        </p:nvSpPr>
        <p:spPr>
          <a:xfrm>
            <a:off x="1370590" y="6389005"/>
            <a:ext cx="1082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 only way to</a:t>
            </a: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match 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them is using </a:t>
            </a: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geo-coordinates 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from the </a:t>
            </a: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ground 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and the </a:t>
            </a: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aerial </a:t>
            </a:r>
            <a:r>
              <a:rPr lang="en-US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6368c7d7d_2_0"/>
          <p:cNvSpPr txBox="1"/>
          <p:nvPr>
            <p:ph type="title"/>
          </p:nvPr>
        </p:nvSpPr>
        <p:spPr>
          <a:xfrm>
            <a:off x="334270" y="46037"/>
            <a:ext cx="10058400" cy="771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Visualization of Ground and Aerial Datasets</a:t>
            </a:r>
            <a:endParaRPr/>
          </a:p>
        </p:txBody>
      </p:sp>
      <p:grpSp>
        <p:nvGrpSpPr>
          <p:cNvPr id="139" name="Google Shape;139;g106368c7d7d_2_0"/>
          <p:cNvGrpSpPr/>
          <p:nvPr/>
        </p:nvGrpSpPr>
        <p:grpSpPr>
          <a:xfrm>
            <a:off x="489926" y="1579637"/>
            <a:ext cx="2466975" cy="3819525"/>
            <a:chOff x="3288451" y="970037"/>
            <a:chExt cx="2466975" cy="3819525"/>
          </a:xfrm>
        </p:grpSpPr>
        <p:pic>
          <p:nvPicPr>
            <p:cNvPr id="140" name="Google Shape;140;g106368c7d7d_2_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88451" y="970037"/>
              <a:ext cx="2466975" cy="381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" name="Google Shape;141;g106368c7d7d_2_0"/>
            <p:cNvSpPr txBox="1"/>
            <p:nvPr/>
          </p:nvSpPr>
          <p:spPr>
            <a:xfrm>
              <a:off x="3319350" y="4237475"/>
              <a:ext cx="2436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Ground Dataset</a:t>
              </a:r>
              <a:endParaRPr b="1" sz="1800"/>
            </a:p>
          </p:txBody>
        </p:sp>
      </p:grpSp>
      <p:grpSp>
        <p:nvGrpSpPr>
          <p:cNvPr id="142" name="Google Shape;142;g106368c7d7d_2_0"/>
          <p:cNvGrpSpPr/>
          <p:nvPr/>
        </p:nvGrpSpPr>
        <p:grpSpPr>
          <a:xfrm>
            <a:off x="4306325" y="970037"/>
            <a:ext cx="2983651" cy="5757863"/>
            <a:chOff x="4230125" y="970037"/>
            <a:chExt cx="2983651" cy="5757863"/>
          </a:xfrm>
        </p:grpSpPr>
        <p:pic>
          <p:nvPicPr>
            <p:cNvPr id="143" name="Google Shape;143;g106368c7d7d_2_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30125" y="970037"/>
              <a:ext cx="2983651" cy="57355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g106368c7d7d_2_0"/>
            <p:cNvSpPr txBox="1"/>
            <p:nvPr/>
          </p:nvSpPr>
          <p:spPr>
            <a:xfrm>
              <a:off x="4416350" y="6266200"/>
              <a:ext cx="26112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Aerial Dataset</a:t>
              </a:r>
              <a:endParaRPr b="1" sz="1800"/>
            </a:p>
          </p:txBody>
        </p:sp>
      </p:grpSp>
      <p:grpSp>
        <p:nvGrpSpPr>
          <p:cNvPr id="145" name="Google Shape;145;g106368c7d7d_2_0"/>
          <p:cNvGrpSpPr/>
          <p:nvPr/>
        </p:nvGrpSpPr>
        <p:grpSpPr>
          <a:xfrm>
            <a:off x="8834301" y="970037"/>
            <a:ext cx="3118099" cy="5735562"/>
            <a:chOff x="8910501" y="970037"/>
            <a:chExt cx="3118099" cy="5735562"/>
          </a:xfrm>
        </p:grpSpPr>
        <p:pic>
          <p:nvPicPr>
            <p:cNvPr id="146" name="Google Shape;146;g106368c7d7d_2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10501" y="970037"/>
              <a:ext cx="3088379" cy="5735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g106368c7d7d_2_0"/>
            <p:cNvSpPr txBox="1"/>
            <p:nvPr/>
          </p:nvSpPr>
          <p:spPr>
            <a:xfrm>
              <a:off x="8940100" y="6203800"/>
              <a:ext cx="3088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Overlay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Preprocessing Datasets:</a:t>
            </a:r>
            <a:endParaRPr/>
          </a:p>
        </p:txBody>
      </p:sp>
      <p:pic>
        <p:nvPicPr>
          <p:cNvPr descr="Picture 9" id="153" name="Google Shape;1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752" y="2047230"/>
            <a:ext cx="3463965" cy="240566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6"/>
          <p:cNvSpPr txBox="1"/>
          <p:nvPr/>
        </p:nvSpPr>
        <p:spPr>
          <a:xfrm>
            <a:off x="448301" y="928461"/>
            <a:ext cx="30043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 From the Ground Dataset</a:t>
            </a:r>
            <a:endParaRPr/>
          </a:p>
        </p:txBody>
      </p:sp>
      <p:sp>
        <p:nvSpPr>
          <p:cNvPr id="155" name="Google Shape;155;p6"/>
          <p:cNvSpPr txBox="1"/>
          <p:nvPr/>
        </p:nvSpPr>
        <p:spPr>
          <a:xfrm>
            <a:off x="448301" y="4584373"/>
            <a:ext cx="60949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'A' - alive, 'D' - dead, 'P' - Not in Census, 'G' - stem is gone</a:t>
            </a:r>
            <a:endParaRPr/>
          </a:p>
        </p:txBody>
      </p:sp>
      <p:sp>
        <p:nvSpPr>
          <p:cNvPr id="156" name="Google Shape;156;p6"/>
          <p:cNvSpPr txBox="1"/>
          <p:nvPr/>
        </p:nvSpPr>
        <p:spPr>
          <a:xfrm>
            <a:off x="5497360" y="2371636"/>
            <a:ext cx="6097044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</a:t>
            </a:r>
            <a:r>
              <a:rPr b="1"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broken dead tree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observations removed.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trees with </a:t>
            </a:r>
            <a:r>
              <a:rPr b="1"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missing data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were removed.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tree with </a:t>
            </a:r>
            <a:r>
              <a:rPr b="1"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less than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20cm stem_diameter (dbh) 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were removed.</a:t>
            </a:r>
            <a:endParaRPr/>
          </a:p>
        </p:txBody>
      </p:sp>
      <p:pic>
        <p:nvPicPr>
          <p:cNvPr descr="Picture 14" id="157" name="Google Shape;15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1774" y="4183692"/>
            <a:ext cx="5697275" cy="26743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6" id="158" name="Google Shape;15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913" y="1227047"/>
            <a:ext cx="3835486" cy="290606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6"/>
          <p:cNvSpPr txBox="1"/>
          <p:nvPr/>
        </p:nvSpPr>
        <p:spPr>
          <a:xfrm>
            <a:off x="5497382" y="2371636"/>
            <a:ext cx="6096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Significant imbalance in the number of trees by species.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stem_diameter also varies by species.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⮚"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species have less than 25 trees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7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Tree Matching Algorithms</a:t>
            </a:r>
            <a:endParaRPr/>
          </a:p>
        </p:txBody>
      </p:sp>
      <p:cxnSp>
        <p:nvCxnSpPr>
          <p:cNvPr id="165" name="Google Shape;165;p7"/>
          <p:cNvCxnSpPr/>
          <p:nvPr/>
        </p:nvCxnSpPr>
        <p:spPr>
          <a:xfrm>
            <a:off x="5740121" y="1380742"/>
            <a:ext cx="0" cy="4932376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6" name="Google Shape;1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270" y="1776101"/>
            <a:ext cx="2793827" cy="159114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7"/>
          <p:cNvSpPr txBox="1"/>
          <p:nvPr/>
        </p:nvSpPr>
        <p:spPr>
          <a:xfrm>
            <a:off x="261954" y="1058471"/>
            <a:ext cx="30043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Phase1: Euclidean distance</a:t>
            </a:r>
            <a:endParaRPr/>
          </a:p>
        </p:txBody>
      </p:sp>
      <p:sp>
        <p:nvSpPr>
          <p:cNvPr id="168" name="Google Shape;168;p7"/>
          <p:cNvSpPr txBox="1"/>
          <p:nvPr/>
        </p:nvSpPr>
        <p:spPr>
          <a:xfrm>
            <a:off x="3164934" y="2660979"/>
            <a:ext cx="2224758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– Ground based dataset Tree geo-coordinates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 – Aerial based dataset Tree geo-coordinates</a:t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2539518" y="2275166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7"/>
          <p:cNvSpPr/>
          <p:nvPr/>
        </p:nvSpPr>
        <p:spPr>
          <a:xfrm>
            <a:off x="2353290" y="2164658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7"/>
          <p:cNvSpPr/>
          <p:nvPr/>
        </p:nvSpPr>
        <p:spPr>
          <a:xfrm>
            <a:off x="2692240" y="2238330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2692240" y="2361839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2563152" y="2398675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2691918" y="2427566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2646997" y="2127822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2390126" y="2054150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2655081" y="2021287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2784331" y="2114018"/>
            <a:ext cx="73673" cy="73672"/>
          </a:xfrm>
          <a:prstGeom prst="flowChartConnector">
            <a:avLst/>
          </a:prstGeom>
          <a:solidFill>
            <a:schemeClr val="accent1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778461" y="3130339"/>
            <a:ext cx="73673" cy="73672"/>
          </a:xfrm>
          <a:prstGeom prst="flowChartConnector">
            <a:avLst/>
          </a:prstGeom>
          <a:solidFill>
            <a:srgbClr val="FFC000"/>
          </a:solidFill>
          <a:ln cap="flat" cmpd="sng" w="15875">
            <a:solidFill>
              <a:srgbClr val="717A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" name="Google Shape;180;p7"/>
          <p:cNvCxnSpPr>
            <a:endCxn id="170" idx="2"/>
          </p:cNvCxnSpPr>
          <p:nvPr/>
        </p:nvCxnSpPr>
        <p:spPr>
          <a:xfrm flipH="1" rot="10800000">
            <a:off x="847290" y="2201494"/>
            <a:ext cx="1506000" cy="928800"/>
          </a:xfrm>
          <a:prstGeom prst="straightConnector1">
            <a:avLst/>
          </a:prstGeom>
          <a:noFill/>
          <a:ln cap="flat" cmpd="sng" w="9525">
            <a:solidFill>
              <a:srgbClr val="A17FB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1" name="Google Shape;181;p7"/>
          <p:cNvCxnSpPr>
            <a:stCxn id="179" idx="7"/>
            <a:endCxn id="173" idx="2"/>
          </p:cNvCxnSpPr>
          <p:nvPr/>
        </p:nvCxnSpPr>
        <p:spPr>
          <a:xfrm flipH="1" rot="10800000">
            <a:off x="841345" y="2435528"/>
            <a:ext cx="1721700" cy="705600"/>
          </a:xfrm>
          <a:prstGeom prst="straightConnector1">
            <a:avLst/>
          </a:prstGeom>
          <a:noFill/>
          <a:ln cap="flat" cmpd="sng" w="9525">
            <a:solidFill>
              <a:srgbClr val="A17FBB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2" name="Google Shape;182;p7"/>
          <p:cNvCxnSpPr>
            <a:stCxn id="179" idx="0"/>
            <a:endCxn id="174" idx="3"/>
          </p:cNvCxnSpPr>
          <p:nvPr/>
        </p:nvCxnSpPr>
        <p:spPr>
          <a:xfrm flipH="1" rot="10800000">
            <a:off x="815297" y="2490439"/>
            <a:ext cx="1887300" cy="639900"/>
          </a:xfrm>
          <a:prstGeom prst="straightConnector1">
            <a:avLst/>
          </a:prstGeom>
          <a:noFill/>
          <a:ln cap="flat" cmpd="sng" w="9525">
            <a:solidFill>
              <a:srgbClr val="A17FBB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83" name="Google Shape;183;p7"/>
          <p:cNvSpPr txBox="1"/>
          <p:nvPr/>
        </p:nvSpPr>
        <p:spPr>
          <a:xfrm>
            <a:off x="462302" y="3694437"/>
            <a:ext cx="5050099" cy="3077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aerial tree dataset, X,Y tree center geo-coordinates using the bounding box geo-coordinates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Compute the Euclidean distance between ground tree geo-coordinates and the newly computed X,Y coordinates for a tree from aerial dataset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aerial tree with shorted distance from the ground tree was selected as the match 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aggregated dataset ground dataset and aerial dataset was created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Aggregated dataset had important features like stem diameter, height, tree crown area and species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Noto Sans Symbols"/>
              <a:buChar char="⮚"/>
            </a:pPr>
            <a:r>
              <a:rPr b="1" lang="en-US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This approach showed low accuracy of the models to predict AGB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6115414" y="3785906"/>
            <a:ext cx="5050099" cy="2739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Using data binning, bucketed the ground data into 5 bins based on stem diameter and the aerial dataset into 5 bins based on tree height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Found all matching trees from the ground dataset that fall within the bounding box of a tree from the aerial dataset.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Selected the tree with highest stem diameter from the candidate matches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aggregated dataset aerial dataset and ground dataset was created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⮚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Aggregated dataset had important features like stem diameter, height, tree crown area and species</a:t>
            </a:r>
            <a:endParaRPr/>
          </a:p>
          <a:p>
            <a:pPr indent="-10160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Noto Sans Symbols"/>
              <a:buChar char="⮚"/>
            </a:pPr>
            <a:r>
              <a:rPr b="1" lang="en-US" sz="11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This approach improved the accuracy of the models to predict AGB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3936" y="1067291"/>
            <a:ext cx="3533034" cy="256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7"/>
          <p:cNvSpPr txBox="1"/>
          <p:nvPr/>
        </p:nvSpPr>
        <p:spPr>
          <a:xfrm>
            <a:off x="5921342" y="1059783"/>
            <a:ext cx="30043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Phase 2: Bin Matching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"/>
          <p:cNvSpPr txBox="1"/>
          <p:nvPr>
            <p:ph type="title"/>
          </p:nvPr>
        </p:nvSpPr>
        <p:spPr>
          <a:xfrm>
            <a:off x="334270" y="46037"/>
            <a:ext cx="10058400" cy="7714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</a:pPr>
            <a:r>
              <a:rPr lang="en-US"/>
              <a:t>Phase 1 Matching results</a:t>
            </a:r>
            <a:endParaRPr/>
          </a:p>
        </p:txBody>
      </p:sp>
      <p:pic>
        <p:nvPicPr>
          <p:cNvPr id="192" name="Google Shape;19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368" y="1049013"/>
            <a:ext cx="8578793" cy="51774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" name="Google Shape;193;p8"/>
          <p:cNvGrpSpPr/>
          <p:nvPr/>
        </p:nvGrpSpPr>
        <p:grpSpPr>
          <a:xfrm>
            <a:off x="0" y="1382650"/>
            <a:ext cx="4707924" cy="2142925"/>
            <a:chOff x="185350" y="2789475"/>
            <a:chExt cx="4707924" cy="2142925"/>
          </a:xfrm>
        </p:grpSpPr>
        <p:pic>
          <p:nvPicPr>
            <p:cNvPr id="194" name="Google Shape;194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350" y="3519100"/>
              <a:ext cx="4707924" cy="141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" name="Google Shape;195;p8"/>
            <p:cNvSpPr txBox="1"/>
            <p:nvPr/>
          </p:nvSpPr>
          <p:spPr>
            <a:xfrm>
              <a:off x="364450" y="2789475"/>
              <a:ext cx="32952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/>
                <a:t>Correlation: </a:t>
              </a:r>
              <a:endParaRPr b="1" sz="1900"/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900"/>
                <a:t>AGB ~ Area (0.25)</a:t>
              </a:r>
              <a:endParaRPr b="1" sz="1900"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2436350" y="3764800"/>
              <a:ext cx="955200" cy="611400"/>
            </a:xfrm>
            <a:prstGeom prst="ellipse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2021-12-05T20:22:08Z</dcterms:created>
  <dc:creator>Mrityunjaya Hombal</dc:creator>
</cp:coreProperties>
</file>